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518" r:id="rId2"/>
    <p:sldId id="519" r:id="rId3"/>
    <p:sldId id="520" r:id="rId4"/>
    <p:sldId id="529" r:id="rId5"/>
    <p:sldId id="256" r:id="rId6"/>
    <p:sldId id="263" r:id="rId7"/>
    <p:sldId id="396" r:id="rId8"/>
    <p:sldId id="538" r:id="rId9"/>
    <p:sldId id="542" r:id="rId10"/>
    <p:sldId id="548" r:id="rId11"/>
    <p:sldId id="549" r:id="rId12"/>
    <p:sldId id="540" r:id="rId13"/>
    <p:sldId id="539" r:id="rId14"/>
    <p:sldId id="541" r:id="rId15"/>
    <p:sldId id="544" r:id="rId16"/>
    <p:sldId id="545" r:id="rId17"/>
    <p:sldId id="546" r:id="rId18"/>
    <p:sldId id="547" r:id="rId19"/>
    <p:sldId id="351" r:id="rId20"/>
    <p:sldId id="463" r:id="rId21"/>
    <p:sldId id="550" r:id="rId22"/>
    <p:sldId id="450" r:id="rId23"/>
    <p:sldId id="54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>
        <p:scale>
          <a:sx n="78" d="100"/>
          <a:sy n="78" d="100"/>
        </p:scale>
        <p:origin x="123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1269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857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2320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5001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5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9253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081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811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54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444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1731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2021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1199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1530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779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150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12/02/2019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18479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Food Chains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Producers</a:t>
            </a:r>
            <a:r>
              <a:rPr lang="en-AU" sz="2800" dirty="0" smtClean="0"/>
              <a:t> make their own food.</a:t>
            </a:r>
            <a:endParaRPr lang="en-AU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Consumers</a:t>
            </a:r>
            <a:r>
              <a:rPr lang="en-AU" sz="2800" dirty="0" smtClean="0"/>
              <a:t> are labelled according to their order in the chain: </a:t>
            </a:r>
            <a:r>
              <a:rPr lang="en-AU" sz="2800" b="1" dirty="0" smtClean="0"/>
              <a:t>primary, secondary</a:t>
            </a:r>
            <a:r>
              <a:rPr lang="en-AU" sz="2800" dirty="0" smtClean="0"/>
              <a:t> or </a:t>
            </a:r>
            <a:r>
              <a:rPr lang="en-AU" sz="2800" b="1" dirty="0" smtClean="0"/>
              <a:t>tertiary</a:t>
            </a:r>
            <a:r>
              <a:rPr lang="en-AU" sz="2800" dirty="0" smtClean="0"/>
              <a:t> consumer.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Decomposers</a:t>
            </a:r>
            <a:r>
              <a:rPr lang="en-AU" sz="2800" dirty="0" smtClean="0"/>
              <a:t> break down dead material and are usually bacteria or fungi.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 smtClean="0"/>
              <a:t>Draw a food chain on your whiteboard that has a producer, three consumers and a decomposer. Label each organism with its position.</a:t>
            </a:r>
          </a:p>
          <a:p>
            <a:endParaRPr lang="en-AU" sz="2800" dirty="0"/>
          </a:p>
          <a:p>
            <a:r>
              <a:rPr lang="en-AU" sz="2800" b="1" u="sng" dirty="0" smtClean="0"/>
              <a:t>Don’t erase your food chain.</a:t>
            </a:r>
          </a:p>
        </p:txBody>
      </p:sp>
    </p:spTree>
    <p:extLst>
      <p:ext uri="{BB962C8B-B14F-4D97-AF65-F5344CB8AC3E}">
        <p14:creationId xmlns:p14="http://schemas.microsoft.com/office/powerpoint/2010/main" val="5385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[HD] Bottlenose Dolphin - Unique Teamwork for Catching Fi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471" y="104328"/>
            <a:ext cx="11898109" cy="66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Relationships Within the Same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Watch the short video abou</a:t>
            </a:r>
            <a:r>
              <a:rPr lang="en-AU" sz="2800" dirty="0" smtClean="0"/>
              <a:t>t bottlenose dolphins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While you are watching, identify the types of relationships between the dolphins (collaboration, mating or competition)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Which types of relationships were you able to see?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6398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Short-term Relationships </a:t>
            </a:r>
            <a:r>
              <a:rPr lang="en-AU" sz="2800" b="1" dirty="0"/>
              <a:t>B</a:t>
            </a:r>
            <a:r>
              <a:rPr lang="en-AU" sz="2800" b="1" dirty="0" smtClean="0"/>
              <a:t>etween Different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Competition</a:t>
            </a:r>
            <a:r>
              <a:rPr lang="en-AU" sz="2800" dirty="0" smtClean="0"/>
              <a:t> also occurs between different species that are fighting for the same limited resources.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Rabbits and kangaroos compete for </a:t>
            </a:r>
            <a:r>
              <a:rPr lang="en-AU" sz="2800" dirty="0" smtClean="0"/>
              <a:t>food </a:t>
            </a:r>
            <a:r>
              <a:rPr lang="en-AU" sz="2800" dirty="0" smtClean="0"/>
              <a:t>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</a:t>
            </a:r>
            <a:r>
              <a:rPr lang="en-AU" sz="2800" b="1" dirty="0" smtClean="0"/>
              <a:t>predator – </a:t>
            </a:r>
            <a:r>
              <a:rPr lang="en-AU" sz="2800" b="1" dirty="0"/>
              <a:t>prey </a:t>
            </a:r>
            <a:r>
              <a:rPr lang="en-AU" sz="2800" dirty="0" smtClean="0"/>
              <a:t>relationship exists between organisms of different species, when one organism is hunted as a food source for the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Foxes (predator) hunt rabbits (prey) for food.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934258"/>
              </p:ext>
            </p:extLst>
          </p:nvPr>
        </p:nvGraphicFramePr>
        <p:xfrm>
          <a:off x="9523075" y="161015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What is another example of competition between different species?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953697"/>
              </p:ext>
            </p:extLst>
          </p:nvPr>
        </p:nvGraphicFramePr>
        <p:xfrm>
          <a:off x="9523075" y="1888538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What is another example of a predator-prey relationship?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44401"/>
              </p:ext>
            </p:extLst>
          </p:nvPr>
        </p:nvGraphicFramePr>
        <p:xfrm>
          <a:off x="9523074" y="3616061"/>
          <a:ext cx="2463077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Would a rabbit eating grass be considered a predator-prey relationship?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74" y="4809570"/>
            <a:ext cx="2771712" cy="1944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280" y="4809571"/>
            <a:ext cx="2738318" cy="19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952307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Long-term Relationships </a:t>
            </a:r>
            <a:r>
              <a:rPr lang="en-AU" sz="2800" b="1" dirty="0"/>
              <a:t>B</a:t>
            </a:r>
            <a:r>
              <a:rPr lang="en-AU" sz="2800" b="1" dirty="0" smtClean="0"/>
              <a:t>etween Different Species (Symbiosis)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Mutualism</a:t>
            </a:r>
            <a:r>
              <a:rPr lang="en-AU" sz="2800" dirty="0" smtClean="0"/>
              <a:t> is when both species benefit.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Bees pollinate flowers and the flower provides food for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Commensalism</a:t>
            </a:r>
            <a:r>
              <a:rPr lang="en-AU" sz="2800" dirty="0" smtClean="0"/>
              <a:t> </a:t>
            </a:r>
            <a:r>
              <a:rPr lang="en-AU" sz="2800" dirty="0" smtClean="0"/>
              <a:t>is when </a:t>
            </a:r>
            <a:r>
              <a:rPr lang="en-AU" sz="2800" dirty="0" smtClean="0"/>
              <a:t>one species benefits and the other is unaffected.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Some plant seeds have hooks, which catch </a:t>
            </a:r>
            <a:r>
              <a:rPr lang="en-AU" sz="2800" dirty="0" smtClean="0"/>
              <a:t>		          on </a:t>
            </a:r>
            <a:r>
              <a:rPr lang="en-AU" sz="2800" dirty="0" smtClean="0"/>
              <a:t>an animal’s fur and help spread the seeds.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Parasitism</a:t>
            </a:r>
            <a:r>
              <a:rPr lang="en-AU" sz="2800" dirty="0" smtClean="0"/>
              <a:t> is when one organism (parasite) lives in or on the body of another organism (host</a:t>
            </a:r>
            <a:r>
              <a:rPr lang="en-AU" sz="2800" dirty="0" smtClean="0"/>
              <a:t>).  The </a:t>
            </a:r>
            <a:r>
              <a:rPr lang="en-AU" sz="2800" dirty="0" smtClean="0"/>
              <a:t>parasite benefits and the host is harmed.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Fleas living on dogs are parasites.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530079"/>
              </p:ext>
            </p:extLst>
          </p:nvPr>
        </p:nvGraphicFramePr>
        <p:xfrm>
          <a:off x="9523076" y="164542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 leech feeds off a human. What type of relationship is this?  Explain your choice.</a:t>
                      </a:r>
                      <a:endParaRPr lang="en-AU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16413"/>
              </p:ext>
            </p:extLst>
          </p:nvPr>
        </p:nvGraphicFramePr>
        <p:xfrm>
          <a:off x="9523076" y="188797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Think, pair, share: What is another example of commensalism?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420721"/>
              </p:ext>
            </p:extLst>
          </p:nvPr>
        </p:nvGraphicFramePr>
        <p:xfrm>
          <a:off x="9523074" y="3332892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</a:t>
                      </a:r>
                      <a:r>
                        <a:rPr lang="en-AU" baseline="0" dirty="0" smtClean="0"/>
                        <a:t> is the difference between mutualism and commensalism?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24" y="3076695"/>
            <a:ext cx="2302322" cy="1536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391" t="13973" r="3139" b="27611"/>
          <a:stretch/>
        </p:blipFill>
        <p:spPr>
          <a:xfrm>
            <a:off x="9550052" y="4891119"/>
            <a:ext cx="2416304" cy="17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6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144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relationship is mutualism. It is a long term relationship between different species where they both benefit.</a:t>
            </a:r>
            <a:endParaRPr lang="en-AU" sz="2800" dirty="0" smtClean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 rose provides food for bees, which pollinate the rose. Describe the relationship between a rose and a bee.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8502"/>
              </p:ext>
            </p:extLst>
          </p:nvPr>
        </p:nvGraphicFramePr>
        <p:xfrm>
          <a:off x="1244" y="830358"/>
          <a:ext cx="3989771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77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Relationships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Use the flow chart to </a:t>
                      </a:r>
                      <a:r>
                        <a:rPr lang="en-AU" sz="2000" b="1" baseline="0" dirty="0" smtClean="0"/>
                        <a:t>identify</a:t>
                      </a:r>
                      <a:r>
                        <a:rPr lang="en-AU" sz="2000" b="0" baseline="0" dirty="0" smtClean="0"/>
                        <a:t> the relationship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Use the words in the flow chart to </a:t>
                      </a:r>
                      <a:r>
                        <a:rPr lang="en-AU" sz="2000" b="1" baseline="0" dirty="0" smtClean="0"/>
                        <a:t>describe </a:t>
                      </a:r>
                      <a:r>
                        <a:rPr lang="en-AU" sz="2000" b="0" baseline="0" dirty="0" smtClean="0"/>
                        <a:t>the relationship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9" name="Picture 1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78" y="4636240"/>
            <a:ext cx="3235337" cy="18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634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is a predator-prey relationship. It is a short term relationship between different species where one is hunting the other for food.</a:t>
            </a:r>
            <a:endParaRPr lang="en-AU" sz="2800" dirty="0" smtClean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 feral cat hunts small native birds. Describe the relationship between a feral cat and a native bird.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8502"/>
              </p:ext>
            </p:extLst>
          </p:nvPr>
        </p:nvGraphicFramePr>
        <p:xfrm>
          <a:off x="1244" y="830358"/>
          <a:ext cx="3989771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77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Relationships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Use the flow chart to </a:t>
                      </a:r>
                      <a:r>
                        <a:rPr lang="en-AU" sz="2000" b="1" baseline="0" dirty="0" smtClean="0"/>
                        <a:t>identify</a:t>
                      </a:r>
                      <a:r>
                        <a:rPr lang="en-AU" sz="2000" b="0" baseline="0" dirty="0" smtClean="0"/>
                        <a:t> the relationship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Use the words in the flow chart to </a:t>
                      </a:r>
                      <a:r>
                        <a:rPr lang="en-AU" sz="2000" b="1" baseline="0" dirty="0" smtClean="0"/>
                        <a:t>describe </a:t>
                      </a:r>
                      <a:r>
                        <a:rPr lang="en-AU" sz="2000" b="0" baseline="0" dirty="0" smtClean="0"/>
                        <a:t>the relationship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96" y="478909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634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is an example of commensalism. It is a long term relationship between different species where one species benefits and the other is not affected.</a:t>
            </a:r>
            <a:endParaRPr lang="en-AU" sz="2800" dirty="0" smtClean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 poison arrow frog raises its tadpoles in water trapped in bromeliad plants.  Describe this relationship.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8502"/>
              </p:ext>
            </p:extLst>
          </p:nvPr>
        </p:nvGraphicFramePr>
        <p:xfrm>
          <a:off x="1244" y="830358"/>
          <a:ext cx="3989771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77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Relationships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Use the flow chart to </a:t>
                      </a:r>
                      <a:r>
                        <a:rPr lang="en-AU" sz="2000" b="1" baseline="0" dirty="0" smtClean="0"/>
                        <a:t>identify</a:t>
                      </a:r>
                      <a:r>
                        <a:rPr lang="en-AU" sz="2000" b="0" baseline="0" dirty="0" smtClean="0"/>
                        <a:t> the relationship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Use the words in the flow chart to </a:t>
                      </a:r>
                      <a:r>
                        <a:rPr lang="en-AU" sz="2000" b="1" baseline="0" dirty="0" smtClean="0"/>
                        <a:t>describe </a:t>
                      </a:r>
                      <a:r>
                        <a:rPr lang="en-AU" sz="2000" b="0" baseline="0" dirty="0" smtClean="0"/>
                        <a:t>the relationship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70" y="4190818"/>
            <a:ext cx="2258705" cy="23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634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is an example of competition.  It is a short term relationship between different species where they are both fighting for the same resource.</a:t>
            </a:r>
            <a:endParaRPr lang="en-AU" sz="2800" dirty="0" smtClean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Dingoes and foxes both feed on rabbits. Describe the relationship between a dingo and a fox.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8502"/>
              </p:ext>
            </p:extLst>
          </p:nvPr>
        </p:nvGraphicFramePr>
        <p:xfrm>
          <a:off x="1244" y="830358"/>
          <a:ext cx="3989771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77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Relationships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Use the flow chart to </a:t>
                      </a:r>
                      <a:r>
                        <a:rPr lang="en-AU" sz="2000" b="1" baseline="0" dirty="0" smtClean="0"/>
                        <a:t>identify</a:t>
                      </a:r>
                      <a:r>
                        <a:rPr lang="en-AU" sz="2000" b="0" baseline="0" dirty="0" smtClean="0"/>
                        <a:t> the relationship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Use the words in the flow chart to </a:t>
                      </a:r>
                      <a:r>
                        <a:rPr lang="en-AU" sz="2000" b="1" baseline="0" dirty="0" smtClean="0"/>
                        <a:t>describe </a:t>
                      </a:r>
                      <a:r>
                        <a:rPr lang="en-AU" sz="2000" b="0" baseline="0" dirty="0" smtClean="0"/>
                        <a:t>the relationship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47" y="4560788"/>
            <a:ext cx="3262955" cy="21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2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634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relationship is collaboration. It is organisms of the same species working together to survive.</a:t>
            </a:r>
            <a:endParaRPr lang="en-AU" sz="2800" dirty="0" smtClean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283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 pod of dolphins surrounds a school of fish. Describe the relationship between dolphins.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8502"/>
              </p:ext>
            </p:extLst>
          </p:nvPr>
        </p:nvGraphicFramePr>
        <p:xfrm>
          <a:off x="1244" y="830358"/>
          <a:ext cx="3989771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77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Relationships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Use the flow chart to </a:t>
                      </a:r>
                      <a:r>
                        <a:rPr lang="en-AU" sz="2000" b="1" baseline="0" dirty="0" smtClean="0"/>
                        <a:t>identify</a:t>
                      </a:r>
                      <a:r>
                        <a:rPr lang="en-AU" sz="2000" b="0" baseline="0" dirty="0" smtClean="0"/>
                        <a:t> the relationship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Use the words in the flow chart to </a:t>
                      </a:r>
                      <a:r>
                        <a:rPr lang="en-AU" sz="2000" b="1" baseline="0" dirty="0" smtClean="0"/>
                        <a:t>describe </a:t>
                      </a:r>
                      <a:r>
                        <a:rPr lang="en-AU" sz="2000" b="0" baseline="0" dirty="0" smtClean="0"/>
                        <a:t>the relationship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00" y="4527090"/>
            <a:ext cx="3158802" cy="210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0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Ecosystems are complex interactions between organisms and their surroundings.  </a:t>
            </a:r>
          </a:p>
          <a:p>
            <a:endParaRPr lang="en-AU" sz="2800" dirty="0"/>
          </a:p>
          <a:p>
            <a:r>
              <a:rPr lang="en-AU" sz="2800" dirty="0"/>
              <a:t>Knowing about </a:t>
            </a:r>
            <a:r>
              <a:rPr lang="en-AU" sz="2800" dirty="0" smtClean="0"/>
              <a:t>the types </a:t>
            </a:r>
            <a:r>
              <a:rPr lang="en-AU" sz="2800" dirty="0"/>
              <a:t>of </a:t>
            </a:r>
            <a:r>
              <a:rPr lang="en-AU" sz="2800" dirty="0" smtClean="0"/>
              <a:t>relationships between organisms will </a:t>
            </a:r>
            <a:r>
              <a:rPr lang="en-AU" sz="2800" dirty="0"/>
              <a:t>help you understand how organisms interact in different ecosystems</a:t>
            </a:r>
            <a:r>
              <a:rPr lang="en-AU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Trophic Levels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 a food chain, the third trophic level is the secondary consumers.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r>
              <a:rPr lang="en-AU" sz="2800" dirty="0" smtClean="0"/>
              <a:t>In your food chain, label each organism with its trophic level.</a:t>
            </a:r>
          </a:p>
          <a:p>
            <a:endParaRPr lang="en-AU" sz="2800" dirty="0"/>
          </a:p>
          <a:p>
            <a:r>
              <a:rPr lang="en-AU" sz="2800" b="1" u="sng" dirty="0"/>
              <a:t>Don’t erase your food </a:t>
            </a:r>
            <a:r>
              <a:rPr lang="en-AU" sz="2800" b="1" u="sng" dirty="0" smtClean="0"/>
              <a:t>chain.</a:t>
            </a:r>
            <a:endParaRPr lang="en-AU" sz="2800" b="1" u="sng" dirty="0"/>
          </a:p>
          <a:p>
            <a:endParaRPr lang="en-AU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904" y="1801777"/>
            <a:ext cx="6217662" cy="11411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738973" y="2732065"/>
            <a:ext cx="6617889" cy="830997"/>
            <a:chOff x="36716" y="5325140"/>
            <a:chExt cx="6617889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1338846" y="55359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1</a:t>
              </a:r>
              <a:endParaRPr lang="en-AU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54841" y="55359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67364" y="553596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14447" y="55359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4</a:t>
              </a:r>
              <a:endParaRPr lang="en-AU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716" y="5325140"/>
              <a:ext cx="12314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 smtClean="0"/>
                <a:t>Trophic Level</a:t>
              </a:r>
              <a:endParaRPr lang="en-A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811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1368" y="732983"/>
            <a:ext cx="11936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When organisms of the same species work together, it is called collaboration.  Give an example of collaboration between organisms.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792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422456"/>
            <a:ext cx="11451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Competition occurs when organisms are competing for the same resources.  Give an example of competition between different species.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Closure</a:t>
            </a:r>
            <a:endParaRPr lang="en-AU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-6294" y="732983"/>
            <a:ext cx="42838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Use the flow chart to identify and describe the relationship below.</a:t>
            </a:r>
          </a:p>
          <a:p>
            <a:endParaRPr lang="en-AU" sz="2800" dirty="0" smtClean="0"/>
          </a:p>
          <a:p>
            <a:r>
              <a:rPr lang="en-AU" sz="2800" dirty="0" smtClean="0"/>
              <a:t>Clownfish </a:t>
            </a:r>
            <a:r>
              <a:rPr lang="en-AU" sz="2800" dirty="0"/>
              <a:t>hide in sea </a:t>
            </a:r>
            <a:r>
              <a:rPr lang="en-AU" sz="2800" dirty="0" smtClean="0"/>
              <a:t>anemones. The </a:t>
            </a:r>
            <a:r>
              <a:rPr lang="en-AU" sz="2800" dirty="0"/>
              <a:t>clownfish are protected from predators by the </a:t>
            </a:r>
            <a:r>
              <a:rPr lang="en-AU" sz="2800" dirty="0" smtClean="0"/>
              <a:t>anemone. Algae </a:t>
            </a:r>
            <a:r>
              <a:rPr lang="en-AU" sz="2800" dirty="0"/>
              <a:t>growing on the sea anemone is cleaned by the clown fish.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422" y="4319060"/>
            <a:ext cx="3155876" cy="23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2112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worksheet on </a:t>
            </a:r>
            <a:r>
              <a:rPr lang="en-AU" sz="2800" dirty="0" smtClean="0"/>
              <a:t>Relationships Between Organisms on </a:t>
            </a:r>
            <a:r>
              <a:rPr lang="en-AU" sz="2800" dirty="0" smtClean="0"/>
              <a:t>your device or a paper copy.</a:t>
            </a:r>
            <a:endParaRPr lang="en-AU" sz="2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1027" y="3980809"/>
            <a:ext cx="112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Marigold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8288" y="3980809"/>
            <a:ext cx="107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Rafflesia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027" y="4577161"/>
            <a:ext cx="159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Trumpet Vine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2859" y="4469605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Cactus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8319" y="4496053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Jasmine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0208" y="4577161"/>
            <a:ext cx="1410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Bottlebrush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6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3590603" y="253823"/>
            <a:ext cx="7875762" cy="3833783"/>
            <a:chOff x="2708877" y="644844"/>
            <a:chExt cx="7875762" cy="3833783"/>
          </a:xfrm>
        </p:grpSpPr>
        <p:sp>
          <p:nvSpPr>
            <p:cNvPr id="3" name="TextBox 2"/>
            <p:cNvSpPr txBox="1"/>
            <p:nvPr/>
          </p:nvSpPr>
          <p:spPr>
            <a:xfrm>
              <a:off x="5250772" y="644844"/>
              <a:ext cx="335181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7" name="Straight Arrow Connector 6"/>
            <p:cNvCxnSpPr>
              <a:stCxn id="3" idx="2"/>
              <a:endCxn id="4" idx="0"/>
            </p:cNvCxnSpPr>
            <p:nvPr/>
          </p:nvCxnSpPr>
          <p:spPr>
            <a:xfrm flipH="1">
              <a:off x="5040994" y="1014176"/>
              <a:ext cx="1885686" cy="249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3" idx="2"/>
              <a:endCxn id="5" idx="0"/>
            </p:cNvCxnSpPr>
            <p:nvPr/>
          </p:nvCxnSpPr>
          <p:spPr>
            <a:xfrm>
              <a:off x="6926680" y="1014176"/>
              <a:ext cx="1573453" cy="249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26" name="Straight Arrow Connector 25"/>
            <p:cNvCxnSpPr>
              <a:stCxn id="4" idx="2"/>
              <a:endCxn id="12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" idx="2"/>
              <a:endCxn id="13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5" idx="2"/>
              <a:endCxn id="14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2"/>
              <a:endCxn id="18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2"/>
              <a:endCxn id="17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4" idx="1"/>
              <a:endCxn id="13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5" idx="2"/>
              <a:endCxn id="15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4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2" idx="2"/>
              <a:endCxn id="23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5" idx="2"/>
              <a:endCxn id="20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5" idx="2"/>
              <a:endCxn id="19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708877" y="3659623"/>
              <a:ext cx="144738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Collaboration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237526" y="4109295"/>
              <a:ext cx="85100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Mating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36404" y="3659623"/>
              <a:ext cx="1353640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Competition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67315" y="4109295"/>
              <a:ext cx="148726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Predator-Prey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31415" y="3665764"/>
              <a:ext cx="119295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Mutualism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186587" y="4109295"/>
              <a:ext cx="1616148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Commensalism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611430" y="3659623"/>
              <a:ext cx="96526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Parasitic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cxnSp>
          <p:nvCxnSpPr>
            <p:cNvPr id="102" name="Straight Arrow Connector 101"/>
            <p:cNvCxnSpPr>
              <a:stCxn id="23" idx="2"/>
              <a:endCxn id="94" idx="0"/>
            </p:cNvCxnSpPr>
            <p:nvPr/>
          </p:nvCxnSpPr>
          <p:spPr>
            <a:xfrm flipH="1">
              <a:off x="3432569" y="3309186"/>
              <a:ext cx="2166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3" idx="2"/>
              <a:endCxn id="96" idx="0"/>
            </p:cNvCxnSpPr>
            <p:nvPr/>
          </p:nvCxnSpPr>
          <p:spPr>
            <a:xfrm flipH="1">
              <a:off x="5513224" y="2501554"/>
              <a:ext cx="1968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7" idx="2"/>
              <a:endCxn id="97" idx="0"/>
            </p:cNvCxnSpPr>
            <p:nvPr/>
          </p:nvCxnSpPr>
          <p:spPr>
            <a:xfrm flipH="1">
              <a:off x="6510949" y="3313655"/>
              <a:ext cx="3464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8" idx="2"/>
              <a:endCxn id="98" idx="0"/>
            </p:cNvCxnSpPr>
            <p:nvPr/>
          </p:nvCxnSpPr>
          <p:spPr>
            <a:xfrm flipH="1">
              <a:off x="7727893" y="3313655"/>
              <a:ext cx="167367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9" idx="2"/>
              <a:endCxn id="99" idx="0"/>
            </p:cNvCxnSpPr>
            <p:nvPr/>
          </p:nvCxnSpPr>
          <p:spPr>
            <a:xfrm>
              <a:off x="8994661" y="3313655"/>
              <a:ext cx="0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20" idx="2"/>
              <a:endCxn id="100" idx="0"/>
            </p:cNvCxnSpPr>
            <p:nvPr/>
          </p:nvCxnSpPr>
          <p:spPr>
            <a:xfrm>
              <a:off x="10094062" y="3313654"/>
              <a:ext cx="0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4" idx="2"/>
              <a:endCxn id="95" idx="0"/>
            </p:cNvCxnSpPr>
            <p:nvPr/>
          </p:nvCxnSpPr>
          <p:spPr>
            <a:xfrm flipH="1">
              <a:off x="4663027" y="3309187"/>
              <a:ext cx="3220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02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18664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Ecological Pyramids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Food chains can be represented as ecological pyramids.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b="1" dirty="0" smtClean="0"/>
              <a:t>first trophic level</a:t>
            </a:r>
            <a:r>
              <a:rPr lang="en-AU" sz="2800" dirty="0" smtClean="0"/>
              <a:t> goes at the </a:t>
            </a:r>
            <a:r>
              <a:rPr lang="en-AU" sz="2800" b="1" dirty="0" smtClean="0"/>
              <a:t>base</a:t>
            </a:r>
            <a:r>
              <a:rPr lang="en-AU" sz="2800" dirty="0" smtClean="0"/>
              <a:t> of the pyramid.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b="1" dirty="0" smtClean="0"/>
              <a:t>second trophic level </a:t>
            </a:r>
            <a:r>
              <a:rPr lang="en-AU" sz="2800" dirty="0" smtClean="0"/>
              <a:t>goes on the </a:t>
            </a:r>
            <a:r>
              <a:rPr lang="en-AU" sz="2800" b="1" dirty="0" smtClean="0"/>
              <a:t>second level </a:t>
            </a:r>
            <a:r>
              <a:rPr lang="en-AU" sz="2800" dirty="0" smtClean="0"/>
              <a:t>of the pyramid.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And so on, until the last organism in the chain is placed at the top of the pyramid.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r>
              <a:rPr lang="en-AU" sz="2800" dirty="0" smtClean="0"/>
              <a:t>Redraw your food chain as an ecological pyramid.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47" y="4394852"/>
            <a:ext cx="6217662" cy="11411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79865"/>
          <a:stretch/>
        </p:blipFill>
        <p:spPr>
          <a:xfrm>
            <a:off x="9670798" y="3460898"/>
            <a:ext cx="728155" cy="6637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54414" t="14116" r="31222"/>
          <a:stretch/>
        </p:blipFill>
        <p:spPr>
          <a:xfrm>
            <a:off x="9682905" y="4101047"/>
            <a:ext cx="703940" cy="7724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27338" t="17573" r="57528"/>
          <a:stretch/>
        </p:blipFill>
        <p:spPr>
          <a:xfrm>
            <a:off x="9577526" y="4965407"/>
            <a:ext cx="719770" cy="71946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061531" y="3098240"/>
            <a:ext cx="3804887" cy="3517895"/>
            <a:chOff x="8061531" y="3098240"/>
            <a:chExt cx="3804887" cy="3517895"/>
          </a:xfrm>
          <a:noFill/>
        </p:grpSpPr>
        <p:sp>
          <p:nvSpPr>
            <p:cNvPr id="25" name="Isosceles Triangle 24"/>
            <p:cNvSpPr/>
            <p:nvPr/>
          </p:nvSpPr>
          <p:spPr>
            <a:xfrm>
              <a:off x="8061531" y="3098240"/>
              <a:ext cx="3804887" cy="3517895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9012753" y="4899716"/>
              <a:ext cx="1902443" cy="0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404498" y="4111487"/>
              <a:ext cx="1100469" cy="0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552910" y="5701223"/>
              <a:ext cx="2807978" cy="0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83635"/>
          <a:stretch/>
        </p:blipFill>
        <p:spPr>
          <a:xfrm>
            <a:off x="9621409" y="5835668"/>
            <a:ext cx="666645" cy="74761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6716" y="5325140"/>
            <a:ext cx="6617889" cy="830997"/>
            <a:chOff x="36716" y="5325140"/>
            <a:chExt cx="6617889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38846" y="55359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1</a:t>
              </a:r>
              <a:endParaRPr lang="en-AU" sz="2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54841" y="55359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67364" y="553596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14447" y="55359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4</a:t>
              </a:r>
              <a:endParaRPr lang="en-AU" sz="2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6716" y="5325140"/>
              <a:ext cx="12314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 smtClean="0"/>
                <a:t>Trophic Level</a:t>
              </a:r>
              <a:endParaRPr lang="en-A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2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779646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Ecological Pyramids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Upright </a:t>
            </a:r>
            <a:r>
              <a:rPr lang="en-AU" sz="2800" b="1" dirty="0"/>
              <a:t>p</a:t>
            </a:r>
            <a:r>
              <a:rPr lang="en-AU" sz="2800" b="1" dirty="0" smtClean="0"/>
              <a:t>yramid of numbers </a:t>
            </a:r>
            <a:r>
              <a:rPr lang="en-AU" sz="2800" dirty="0" smtClean="0"/>
              <a:t>shows </a:t>
            </a:r>
            <a:r>
              <a:rPr lang="en-AU" sz="2800" b="1" dirty="0" smtClean="0"/>
              <a:t>how</a:t>
            </a:r>
            <a:r>
              <a:rPr lang="en-AU" sz="2800" dirty="0" smtClean="0"/>
              <a:t> </a:t>
            </a:r>
            <a:r>
              <a:rPr lang="en-AU" sz="2800" b="1" dirty="0" smtClean="0"/>
              <a:t>many </a:t>
            </a:r>
            <a:r>
              <a:rPr lang="en-AU" sz="2800" dirty="0" smtClean="0"/>
              <a:t>organisms are at each trophic level and has </a:t>
            </a:r>
            <a:r>
              <a:rPr lang="en-AU" sz="2800" b="1" dirty="0" smtClean="0"/>
              <a:t>many</a:t>
            </a:r>
            <a:r>
              <a:rPr lang="en-AU" sz="2800" dirty="0" smtClean="0"/>
              <a:t> </a:t>
            </a:r>
            <a:r>
              <a:rPr lang="en-AU" sz="2800" b="1" dirty="0" smtClean="0"/>
              <a:t>producer</a:t>
            </a:r>
            <a:r>
              <a:rPr lang="en-AU" sz="2800" dirty="0" smtClean="0"/>
              <a:t> organisms.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Inverted pyramid </a:t>
            </a:r>
            <a:r>
              <a:rPr lang="en-AU" sz="2800" b="1" dirty="0"/>
              <a:t>of </a:t>
            </a:r>
            <a:r>
              <a:rPr lang="en-AU" sz="2800" b="1" dirty="0" smtClean="0"/>
              <a:t>numbers </a:t>
            </a:r>
            <a:r>
              <a:rPr lang="en-AU" sz="2800" dirty="0" smtClean="0"/>
              <a:t>also </a:t>
            </a:r>
            <a:r>
              <a:rPr lang="en-AU" sz="2800" dirty="0"/>
              <a:t>shows </a:t>
            </a:r>
            <a:r>
              <a:rPr lang="en-AU" sz="2800" b="1" dirty="0"/>
              <a:t>how</a:t>
            </a:r>
            <a:r>
              <a:rPr lang="en-AU" sz="2800" dirty="0"/>
              <a:t> </a:t>
            </a:r>
            <a:r>
              <a:rPr lang="en-AU" sz="2800" b="1" dirty="0"/>
              <a:t>many </a:t>
            </a:r>
            <a:r>
              <a:rPr lang="en-AU" sz="2800" dirty="0"/>
              <a:t>organisms are at each trophic </a:t>
            </a:r>
            <a:r>
              <a:rPr lang="en-AU" sz="2800" dirty="0" smtClean="0"/>
              <a:t>level, but has </a:t>
            </a:r>
            <a:r>
              <a:rPr lang="en-AU" sz="2800" b="1" dirty="0" smtClean="0"/>
              <a:t>one</a:t>
            </a:r>
            <a:r>
              <a:rPr lang="en-AU" sz="2800" dirty="0" smtClean="0"/>
              <a:t> </a:t>
            </a:r>
            <a:r>
              <a:rPr lang="en-AU" sz="2800" b="1" dirty="0" smtClean="0"/>
              <a:t>producer</a:t>
            </a:r>
            <a:r>
              <a:rPr lang="en-AU" sz="2800" dirty="0" smtClean="0"/>
              <a:t> organism.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Pyramid </a:t>
            </a:r>
            <a:r>
              <a:rPr lang="en-AU" sz="2800" b="1" dirty="0"/>
              <a:t>of </a:t>
            </a:r>
            <a:r>
              <a:rPr lang="en-AU" sz="2800" b="1" dirty="0" smtClean="0"/>
              <a:t>energy </a:t>
            </a:r>
            <a:r>
              <a:rPr lang="en-AU" sz="2800" dirty="0" smtClean="0"/>
              <a:t>shows </a:t>
            </a:r>
            <a:r>
              <a:rPr lang="en-AU" sz="2800" dirty="0"/>
              <a:t>how much </a:t>
            </a:r>
            <a:r>
              <a:rPr lang="en-AU" sz="2800" b="1" dirty="0"/>
              <a:t>energy</a:t>
            </a:r>
            <a:r>
              <a:rPr lang="en-AU" sz="2800" dirty="0"/>
              <a:t> is available at each trophic </a:t>
            </a:r>
            <a:r>
              <a:rPr lang="en-AU" sz="2800" dirty="0" smtClean="0"/>
              <a:t>level.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 smtClean="0"/>
              <a:t>Match each pyramid with its name.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69605" y="179461"/>
            <a:ext cx="3682139" cy="6661994"/>
            <a:chOff x="8369605" y="179461"/>
            <a:chExt cx="3682139" cy="666199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4851" t="4526" r="11515" b="9696"/>
            <a:stretch/>
          </p:blipFill>
          <p:spPr>
            <a:xfrm>
              <a:off x="8686800" y="4861196"/>
              <a:ext cx="2838723" cy="19802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9068" t="20904" r="5758" b="10634"/>
            <a:stretch/>
          </p:blipFill>
          <p:spPr>
            <a:xfrm>
              <a:off x="8369605" y="2346158"/>
              <a:ext cx="3682139" cy="25150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1181" t="7411" r="14759" b="8442"/>
            <a:stretch/>
          </p:blipFill>
          <p:spPr>
            <a:xfrm>
              <a:off x="8799573" y="179461"/>
              <a:ext cx="2478132" cy="216669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490272" y="21147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 smtClean="0"/>
                <a:t>1</a:t>
              </a:r>
              <a:endParaRPr lang="en-AU" sz="3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081177" y="301890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69605" y="526655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3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Relationships Between Organisms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172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Review and identify types of symbiosis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different relationships between organisms.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115225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The picture shows a food chain.</a:t>
            </a:r>
          </a:p>
          <a:p>
            <a:endParaRPr lang="en-AU" sz="2800" dirty="0"/>
          </a:p>
          <a:p>
            <a:r>
              <a:rPr lang="en-AU" sz="2800" dirty="0" smtClean="0"/>
              <a:t>In the food chain:</a:t>
            </a:r>
          </a:p>
          <a:p>
            <a:r>
              <a:rPr lang="en-AU" sz="2800" dirty="0" smtClean="0"/>
              <a:t>	Which organisms would be classed as predators?</a:t>
            </a:r>
          </a:p>
          <a:p>
            <a:r>
              <a:rPr lang="en-AU" sz="2800" dirty="0" smtClean="0"/>
              <a:t>	Which animal does the fox prey on?</a:t>
            </a:r>
          </a:p>
          <a:p>
            <a:pPr>
              <a:spcAft>
                <a:spcPts val="1200"/>
              </a:spcAft>
            </a:pPr>
            <a:r>
              <a:rPr lang="en-AU" sz="2800" dirty="0" smtClean="0"/>
              <a:t>	Think, pair, share: Why is the rabbit not classed as a predator?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700" t="34053" r="3700" b="46108"/>
          <a:stretch/>
        </p:blipFill>
        <p:spPr>
          <a:xfrm>
            <a:off x="5037375" y="3018979"/>
            <a:ext cx="6810318" cy="125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Relationships </a:t>
            </a:r>
            <a:r>
              <a:rPr lang="en-AU" sz="2800" b="1" dirty="0"/>
              <a:t>B</a:t>
            </a:r>
            <a:r>
              <a:rPr lang="en-AU" sz="2800" b="1" dirty="0" smtClean="0"/>
              <a:t>etween Organisms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type of relationship between organisms depends on how the organisms interact.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Relationships between organisms can be short term or long term.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There are relationships between different species or within the same species.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47807"/>
              </p:ext>
            </p:extLst>
          </p:nvPr>
        </p:nvGraphicFramePr>
        <p:xfrm>
          <a:off x="6768387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the type of relationship depend 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264036"/>
              </p:ext>
            </p:extLst>
          </p:nvPr>
        </p:nvGraphicFramePr>
        <p:xfrm>
          <a:off x="9523077" y="160203"/>
          <a:ext cx="2463077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The rose</a:t>
                      </a:r>
                      <a:r>
                        <a:rPr lang="en-AU" baseline="0" dirty="0" smtClean="0"/>
                        <a:t> and the bee are different species. Think, pair, share: Describe how they interact with each other.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612209"/>
              </p:ext>
            </p:extLst>
          </p:nvPr>
        </p:nvGraphicFramePr>
        <p:xfrm>
          <a:off x="9523077" y="2162046"/>
          <a:ext cx="2463077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The ants</a:t>
                      </a:r>
                      <a:r>
                        <a:rPr lang="en-AU" baseline="0" dirty="0" smtClean="0"/>
                        <a:t> are the same species. Think, pair, share: Describe how they are interacting with each other.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51844"/>
              </p:ext>
            </p:extLst>
          </p:nvPr>
        </p:nvGraphicFramePr>
        <p:xfrm>
          <a:off x="9523076" y="4163889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Are these relationship short-term or long-term? Explain your choice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7" y="4070096"/>
            <a:ext cx="4054191" cy="2286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74" y="4070096"/>
            <a:ext cx="408249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Relationships Within the Same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Collaboration</a:t>
            </a:r>
            <a:r>
              <a:rPr lang="en-AU" sz="2800" dirty="0" smtClean="0"/>
              <a:t> is when organisms co-operate with each other to ensure their survival.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Ants leave a scent trail so other ants can find food.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Mating</a:t>
            </a:r>
            <a:r>
              <a:rPr lang="en-AU" sz="2800" dirty="0" smtClean="0"/>
              <a:t> produces new offspring so the species can survive.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Competition</a:t>
            </a:r>
            <a:r>
              <a:rPr lang="en-AU" sz="2800" dirty="0" smtClean="0"/>
              <a:t> occurs when organisms are fighting for the same limited resources.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Seedlings in a forest compete for light and </a:t>
            </a:r>
            <a:r>
              <a:rPr lang="en-AU" sz="2800" dirty="0" smtClean="0"/>
              <a:t>space.</a:t>
            </a: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412758"/>
              </p:ext>
            </p:extLst>
          </p:nvPr>
        </p:nvGraphicFramePr>
        <p:xfrm>
          <a:off x="9523075" y="1610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How are collaboration and mating similar?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25313"/>
              </p:ext>
            </p:extLst>
          </p:nvPr>
        </p:nvGraphicFramePr>
        <p:xfrm>
          <a:off x="9523074" y="1614218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</a:t>
                      </a:r>
                      <a:r>
                        <a:rPr lang="en-AU" baseline="0" dirty="0" smtClean="0"/>
                        <a:t> pair, share: How is competition different to collaboration and mating?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917818"/>
              </p:ext>
            </p:extLst>
          </p:nvPr>
        </p:nvGraphicFramePr>
        <p:xfrm>
          <a:off x="9523074" y="3336176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What is another example of collaboration in the animal kingdom?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34124"/>
              </p:ext>
            </p:extLst>
          </p:nvPr>
        </p:nvGraphicFramePr>
        <p:xfrm>
          <a:off x="9523074" y="5058134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Think, pair, share: What is another example of competition between organisms?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647" y="42959"/>
            <a:ext cx="2200114" cy="1232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5" y="5185883"/>
            <a:ext cx="2952750" cy="154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730" y="5157308"/>
            <a:ext cx="29146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Relationships Within the Same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Watch the short video abou</a:t>
            </a:r>
            <a:r>
              <a:rPr lang="en-AU" sz="2800" dirty="0" smtClean="0"/>
              <a:t>t bottlenose dolphins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While you are watching, identify the types of relationships between the dolphins (collaboration, mating or competition)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40011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35024</TotalTime>
  <Words>1601</Words>
  <Application>Microsoft Office PowerPoint</Application>
  <PresentationFormat>Widescreen</PresentationFormat>
  <Paragraphs>340</Paragraphs>
  <Slides>23</Slides>
  <Notes>17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Relationships Between Organisms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janelle.lagrange@gmail.com</cp:lastModifiedBy>
  <cp:revision>652</cp:revision>
  <dcterms:created xsi:type="dcterms:W3CDTF">2017-01-28T08:32:28Z</dcterms:created>
  <dcterms:modified xsi:type="dcterms:W3CDTF">2019-02-12T06:38:13Z</dcterms:modified>
</cp:coreProperties>
</file>